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Nuni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6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b4647455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eb4647455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a6958aed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9a6958aed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c31343e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c31343e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c31343eb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ec31343eb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94335e6d1b07a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94335e6d1b07a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0697dc01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c0697dc01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0697dc01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c0697dc01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c0697dc01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c0697dc01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697dc01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0697dc01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b3d36ae6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b3d36ae6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b464745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b464745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1f9491aa815c0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1f9491aa815c0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b3d36ae6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b3d36ae6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15bda8e4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615bda8e4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15bda8e4d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615bda8e4d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15bda8e4d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615bda8e4d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eb464745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eb464745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0697dc01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0697dc01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a6958aed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a6958aed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b3d36ae6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eb3d36ae6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b4647455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eb4647455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15bda8e4d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615bda8e4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15bda8e4d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615bda8e4d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a6958aed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a6958aed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9.jpg"/><Relationship Id="rId6" Type="http://schemas.openxmlformats.org/officeDocument/2006/relationships/image" Target="../media/image6.jpg"/><Relationship Id="rId7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549550" y="1678648"/>
            <a:ext cx="59796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Modelado de </a:t>
            </a:r>
            <a:r>
              <a:rPr lang="es-419"/>
              <a:t>interacción</a:t>
            </a:r>
            <a:r>
              <a:rPr lang="es-419"/>
              <a:t> de usuario en problemas de </a:t>
            </a:r>
            <a:r>
              <a:rPr lang="es-419"/>
              <a:t>Síntesis</a:t>
            </a:r>
            <a:r>
              <a:rPr lang="es-419"/>
              <a:t> de Controladores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819150" y="634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Arquitectura Interna</a:t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100" y="1452625"/>
            <a:ext cx="734377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Arquitectura Externa - Mic Recorder</a:t>
            </a:r>
            <a:endParaRPr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0" y="1912313"/>
            <a:ext cx="7429500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Arquitectura Externa - </a:t>
            </a:r>
            <a:r>
              <a:rPr lang="es-419"/>
              <a:t>Módulo</a:t>
            </a:r>
            <a:r>
              <a:rPr lang="es-419"/>
              <a:t> de Chat</a:t>
            </a:r>
            <a:endParaRPr/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63" y="2105475"/>
            <a:ext cx="791527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Cuáles son nuestros proximos pasos?</a:t>
            </a:r>
            <a:endParaRPr/>
          </a:p>
        </p:txBody>
      </p:sp>
      <p:sp>
        <p:nvSpPr>
          <p:cNvPr id="217" name="Google Shape;217;p25"/>
          <p:cNvSpPr txBox="1"/>
          <p:nvPr>
            <p:ph idx="1" type="body"/>
          </p:nvPr>
        </p:nvSpPr>
        <p:spPr>
          <a:xfrm>
            <a:off x="819150" y="2022075"/>
            <a:ext cx="7505700" cy="23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419" sz="1600"/>
              <a:t>Extender la capa híbrida con modulos que permitan resaltar/demostrar la carisma del NAO.</a:t>
            </a:r>
            <a:endParaRPr sz="1600"/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419" sz="1600"/>
              <a:t>Modelar la capacidad de repregunta dentro del controlador.</a:t>
            </a:r>
            <a:endParaRPr sz="1600"/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419" sz="1600"/>
              <a:t>Exponer al NAO en alguna semana de la computación, corriendo una misi</a:t>
            </a:r>
            <a:r>
              <a:rPr lang="es-419" sz="1600"/>
              <a:t>ón </a:t>
            </a:r>
            <a:r>
              <a:rPr lang="es-419" sz="1600"/>
              <a:t>como gu</a:t>
            </a:r>
            <a:r>
              <a:rPr lang="es-419" sz="1600"/>
              <a:t>ía </a:t>
            </a:r>
            <a:r>
              <a:rPr lang="es-419" sz="1600"/>
              <a:t>del evento.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ctrTitle"/>
          </p:nvPr>
        </p:nvSpPr>
        <p:spPr>
          <a:xfrm>
            <a:off x="1858703" y="78718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Cómo</a:t>
            </a:r>
            <a:r>
              <a:rPr lang="es-419"/>
              <a:t> modelamos el habla</a:t>
            </a:r>
            <a:endParaRPr/>
          </a:p>
        </p:txBody>
      </p:sp>
      <p:sp>
        <p:nvSpPr>
          <p:cNvPr id="223" name="Google Shape;223;p26"/>
          <p:cNvSpPr txBox="1"/>
          <p:nvPr>
            <p:ph idx="1" type="subTitle"/>
          </p:nvPr>
        </p:nvSpPr>
        <p:spPr>
          <a:xfrm>
            <a:off x="1858700" y="2407834"/>
            <a:ext cx="53613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Explicar </a:t>
            </a:r>
            <a:r>
              <a:rPr lang="es-419"/>
              <a:t>decisión</a:t>
            </a:r>
            <a:r>
              <a:rPr lang="es-419"/>
              <a:t> de API simple que mantiene la charla externa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Mostrar la arquitectura del NAO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ctrTitle"/>
          </p:nvPr>
        </p:nvSpPr>
        <p:spPr>
          <a:xfrm>
            <a:off x="1858703" y="78718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Que tenemos hasta ahora</a:t>
            </a:r>
            <a:endParaRPr/>
          </a:p>
        </p:txBody>
      </p:sp>
      <p:sp>
        <p:nvSpPr>
          <p:cNvPr id="229" name="Google Shape;229;p27"/>
          <p:cNvSpPr txBox="1"/>
          <p:nvPr>
            <p:ph idx="1" type="subTitle"/>
          </p:nvPr>
        </p:nvSpPr>
        <p:spPr>
          <a:xfrm>
            <a:off x="1858700" y="2407834"/>
            <a:ext cx="53613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Desarrollo de la capa </a:t>
            </a:r>
            <a:r>
              <a:rPr lang="es-419"/>
              <a:t>híbrida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Ubicación</a:t>
            </a:r>
            <a:r>
              <a:rPr lang="es-419"/>
              <a:t> en el espacio (juampi)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interacción</a:t>
            </a:r>
            <a:r>
              <a:rPr lang="es-419"/>
              <a:t> con usuarios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ctrTitle"/>
          </p:nvPr>
        </p:nvSpPr>
        <p:spPr>
          <a:xfrm>
            <a:off x="1858703" y="78718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Presentacion del proyecto</a:t>
            </a:r>
            <a:endParaRPr/>
          </a:p>
        </p:txBody>
      </p:sp>
      <p:sp>
        <p:nvSpPr>
          <p:cNvPr id="235" name="Google Shape;235;p28"/>
          <p:cNvSpPr txBox="1"/>
          <p:nvPr>
            <p:ph idx="1" type="subTitle"/>
          </p:nvPr>
        </p:nvSpPr>
        <p:spPr>
          <a:xfrm>
            <a:off x="1858700" y="2407834"/>
            <a:ext cx="53613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Presentación</a:t>
            </a:r>
            <a:r>
              <a:rPr lang="es-419"/>
              <a:t> NAO</a:t>
            </a:r>
            <a:endParaRPr/>
          </a:p>
          <a:p>
            <a:pPr indent="-3149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/>
              <a:t>Hablar de sus capacidades y porque lo queremos usar (carisma)</a:t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Objetivos en </a:t>
            </a:r>
            <a:r>
              <a:rPr lang="es-419"/>
              <a:t>relación</a:t>
            </a:r>
            <a:r>
              <a:rPr lang="es-419"/>
              <a:t> a </a:t>
            </a:r>
            <a:r>
              <a:rPr lang="es-419"/>
              <a:t>síntesis</a:t>
            </a:r>
            <a:endParaRPr/>
          </a:p>
          <a:p>
            <a:pPr indent="-3149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/>
              <a:t>Desarrollar una API (capa </a:t>
            </a:r>
            <a:r>
              <a:rPr lang="es-419"/>
              <a:t>híbrida</a:t>
            </a:r>
            <a:r>
              <a:rPr lang="es-419"/>
              <a:t>) para sintetizar misiones que </a:t>
            </a:r>
            <a:r>
              <a:rPr lang="es-419"/>
              <a:t>utilizan</a:t>
            </a:r>
            <a:r>
              <a:rPr lang="es-419"/>
              <a:t> al NAO</a:t>
            </a:r>
            <a:endParaRPr/>
          </a:p>
          <a:p>
            <a:pPr indent="-3149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/>
              <a:t>En primera instancia estas misiones </a:t>
            </a:r>
            <a:r>
              <a:rPr lang="es-419"/>
              <a:t>serán</a:t>
            </a:r>
            <a:r>
              <a:rPr lang="es-419"/>
              <a:t> de </a:t>
            </a:r>
            <a:r>
              <a:rPr lang="es-419"/>
              <a:t>servicialidad, como guia de museo o recepcionista del laboratorio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ctrTitle"/>
          </p:nvPr>
        </p:nvSpPr>
        <p:spPr>
          <a:xfrm>
            <a:off x="955017" y="967351"/>
            <a:ext cx="4558800" cy="10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</a:t>
            </a:r>
            <a:r>
              <a:rPr lang="es-419"/>
              <a:t>óximos </a:t>
            </a:r>
            <a:r>
              <a:rPr lang="es-419"/>
              <a:t>pasos</a:t>
            </a:r>
            <a:endParaRPr/>
          </a:p>
        </p:txBody>
      </p:sp>
      <p:sp>
        <p:nvSpPr>
          <p:cNvPr id="241" name="Google Shape;241;p29"/>
          <p:cNvSpPr txBox="1"/>
          <p:nvPr>
            <p:ph idx="1" type="subTitle"/>
          </p:nvPr>
        </p:nvSpPr>
        <p:spPr>
          <a:xfrm>
            <a:off x="1858700" y="2407834"/>
            <a:ext cx="53613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Actualmente estamos en condiciones de hacer ciertas misiones de aquellas deseadas</a:t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queremos extender lo hecho para demostrar </a:t>
            </a:r>
            <a:r>
              <a:rPr lang="es-419"/>
              <a:t>más</a:t>
            </a:r>
            <a:r>
              <a:rPr lang="es-419"/>
              <a:t> personalidad en el NAO que es su punto fuerte</a:t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Queremos </a:t>
            </a:r>
            <a:r>
              <a:rPr lang="es-419"/>
              <a:t>extender</a:t>
            </a:r>
            <a:r>
              <a:rPr lang="es-419"/>
              <a:t> la API propuesta del </a:t>
            </a:r>
            <a:r>
              <a:rPr lang="es-419"/>
              <a:t>módulo externo de habla para poder aceptar repreguntas del lado del controlador, como por ejemplo la toma de parámetros en un registro de usuario (que no sea responsabilidad del NAO)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Pasos a seguir</a:t>
            </a:r>
            <a:endParaRPr/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419" sz="1600"/>
              <a:t>Investigar </a:t>
            </a:r>
            <a:r>
              <a:rPr lang="es-419" sz="1600"/>
              <a:t>qué</a:t>
            </a:r>
            <a:r>
              <a:rPr lang="es-419" sz="1600"/>
              <a:t> prestaciones trae el Nao ya incorporadas.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419" sz="1600"/>
              <a:t>Desarrollar nuevas prestaciones que no vienen incorporadas, pero que son muy útiles para los desarrolladores.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419" sz="1600"/>
              <a:t>Encapsular esas prestaciones en una API que tome inputs discretos más manejables en misiones de síntesis.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819150" y="642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Limitaciones</a:t>
            </a:r>
            <a:endParaRPr/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819150" y="1485900"/>
            <a:ext cx="7505700" cy="3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419" sz="1600"/>
              <a:t>La </a:t>
            </a:r>
            <a:r>
              <a:rPr lang="es-419" sz="1600"/>
              <a:t>versión</a:t>
            </a:r>
            <a:r>
              <a:rPr lang="es-419" sz="1600"/>
              <a:t> del Nao </a:t>
            </a:r>
            <a:r>
              <a:rPr lang="es-419" sz="1600"/>
              <a:t>está</a:t>
            </a:r>
            <a:r>
              <a:rPr lang="es-419" sz="1600"/>
              <a:t> desactualizada, por lo cual no se puede explotar al </a:t>
            </a:r>
            <a:r>
              <a:rPr lang="es-419" sz="1600"/>
              <a:t>máximo</a:t>
            </a:r>
            <a:r>
              <a:rPr lang="es-419" sz="1600"/>
              <a:t> sus capacidades.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419" sz="1600"/>
              <a:t>Los specs de hardware del Nao son limitados, lo cual por ejemplo no permite ejecutar algoritmos de </a:t>
            </a:r>
            <a:r>
              <a:rPr lang="es-419" sz="1600"/>
              <a:t>visión</a:t>
            </a:r>
            <a:r>
              <a:rPr lang="es-419" sz="1600"/>
              <a:t> por computadora de forma eficiente.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419" sz="1600"/>
              <a:t>La documentación y los recursos encontrados online son escasos o </a:t>
            </a:r>
            <a:r>
              <a:rPr lang="es-419" sz="1600"/>
              <a:t>difíciles</a:t>
            </a:r>
            <a:r>
              <a:rPr lang="es-419" sz="1600"/>
              <a:t> de seguir.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650" y="354275"/>
            <a:ext cx="6874701" cy="443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Que no sabe hacer el Nao?</a:t>
            </a:r>
            <a:endParaRPr/>
          </a:p>
        </p:txBody>
      </p:sp>
      <p:sp>
        <p:nvSpPr>
          <p:cNvPr id="259" name="Google Shape;259;p32"/>
          <p:cNvSpPr txBox="1"/>
          <p:nvPr>
            <p:ph idx="1" type="body"/>
          </p:nvPr>
        </p:nvSpPr>
        <p:spPr>
          <a:xfrm>
            <a:off x="819150" y="1863725"/>
            <a:ext cx="7505700" cy="26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❌</a:t>
            </a:r>
            <a:r>
              <a:rPr lang="es-419" sz="1600"/>
              <a:t> Ubicarse en el espacio o moverse de forma precisa.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/>
              <a:t>❌ Patrones de movimiento personalizados.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/>
              <a:t>❌ Comprender lo que escucha.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/>
              <a:t>❌ Agarrar objetos.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/>
              <a:t>❌ Clasificar objetos.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600"/>
              <a:t>❌ Infinito etcétera.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/>
          <p:nvPr/>
        </p:nvSpPr>
        <p:spPr>
          <a:xfrm>
            <a:off x="2250150" y="1828800"/>
            <a:ext cx="4643700" cy="25908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Ubicando al Nao en el espacio</a:t>
            </a:r>
            <a:endParaRPr/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475" y="1987050"/>
            <a:ext cx="735000" cy="73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3"/>
          <p:cNvCxnSpPr>
            <a:stCxn id="264" idx="1"/>
          </p:cNvCxnSpPr>
          <p:nvPr/>
        </p:nvCxnSpPr>
        <p:spPr>
          <a:xfrm>
            <a:off x="2250150" y="3124200"/>
            <a:ext cx="6984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3"/>
          <p:cNvCxnSpPr/>
          <p:nvPr/>
        </p:nvCxnSpPr>
        <p:spPr>
          <a:xfrm>
            <a:off x="3507450" y="3124200"/>
            <a:ext cx="4854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3"/>
          <p:cNvCxnSpPr/>
          <p:nvPr/>
        </p:nvCxnSpPr>
        <p:spPr>
          <a:xfrm rot="10800000">
            <a:off x="3977575" y="1829625"/>
            <a:ext cx="0" cy="1297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33"/>
          <p:cNvCxnSpPr/>
          <p:nvPr/>
        </p:nvCxnSpPr>
        <p:spPr>
          <a:xfrm rot="10800000">
            <a:off x="6195450" y="3129450"/>
            <a:ext cx="6984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33"/>
          <p:cNvCxnSpPr/>
          <p:nvPr/>
        </p:nvCxnSpPr>
        <p:spPr>
          <a:xfrm rot="10800000">
            <a:off x="5151150" y="3129450"/>
            <a:ext cx="4854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33"/>
          <p:cNvCxnSpPr/>
          <p:nvPr/>
        </p:nvCxnSpPr>
        <p:spPr>
          <a:xfrm>
            <a:off x="5166425" y="3126825"/>
            <a:ext cx="0" cy="1297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3" name="Google Shape;2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675" y="3317175"/>
            <a:ext cx="904300" cy="9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/>
          <p:nvPr/>
        </p:nvSpPr>
        <p:spPr>
          <a:xfrm>
            <a:off x="3160975" y="2908900"/>
            <a:ext cx="186000" cy="3057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3"/>
          <p:cNvSpPr/>
          <p:nvPr/>
        </p:nvSpPr>
        <p:spPr>
          <a:xfrm flipH="1" rot="10800000">
            <a:off x="3215525" y="3475225"/>
            <a:ext cx="394500" cy="4464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3"/>
          <p:cNvSpPr/>
          <p:nvPr/>
        </p:nvSpPr>
        <p:spPr>
          <a:xfrm flipH="1" rot="5400000">
            <a:off x="4374750" y="3449275"/>
            <a:ext cx="394500" cy="4464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3"/>
          <p:cNvSpPr/>
          <p:nvPr/>
        </p:nvSpPr>
        <p:spPr>
          <a:xfrm rot="-5400000">
            <a:off x="3923575" y="3675775"/>
            <a:ext cx="186000" cy="3057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3"/>
          <p:cNvSpPr/>
          <p:nvPr/>
        </p:nvSpPr>
        <p:spPr>
          <a:xfrm rot="10800000">
            <a:off x="4608175" y="2908900"/>
            <a:ext cx="186000" cy="3057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4659825" y="2255025"/>
            <a:ext cx="394500" cy="4464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3"/>
          <p:cNvSpPr/>
          <p:nvPr/>
        </p:nvSpPr>
        <p:spPr>
          <a:xfrm rot="5400000">
            <a:off x="5636575" y="2280975"/>
            <a:ext cx="394500" cy="4464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3"/>
          <p:cNvSpPr/>
          <p:nvPr/>
        </p:nvSpPr>
        <p:spPr>
          <a:xfrm rot="-5400000">
            <a:off x="5239463" y="2201700"/>
            <a:ext cx="186000" cy="3057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3"/>
          <p:cNvSpPr/>
          <p:nvPr/>
        </p:nvSpPr>
        <p:spPr>
          <a:xfrm>
            <a:off x="5871031" y="2908746"/>
            <a:ext cx="186000" cy="3060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Integración</a:t>
            </a:r>
            <a:r>
              <a:rPr lang="es-419"/>
              <a:t> con OpenAI</a:t>
            </a:r>
            <a:endParaRPr/>
          </a:p>
        </p:txBody>
      </p:sp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819150" y="1800200"/>
            <a:ext cx="7505700" cy="28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❌ La biblioteca de OpenAI para python requiere una </a:t>
            </a:r>
            <a:r>
              <a:rPr lang="es-419" sz="1600"/>
              <a:t>versión</a:t>
            </a:r>
            <a:r>
              <a:rPr lang="es-419" sz="1600"/>
              <a:t> superior a las 3.8, por lo que queda inhabilitado correr modulos de OpenAI dentro del NAO o su ambiente de </a:t>
            </a:r>
            <a:r>
              <a:rPr lang="es-419" sz="1600"/>
              <a:t>ejecución</a:t>
            </a:r>
            <a:r>
              <a:rPr lang="es-419" sz="1600"/>
              <a:t>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/>
              <a:t>❌ Para </a:t>
            </a:r>
            <a:r>
              <a:rPr lang="es-419" sz="1600"/>
              <a:t>solucionar</a:t>
            </a:r>
            <a:r>
              <a:rPr lang="es-419" sz="1600"/>
              <a:t> esto creamos una RestAPI externa, pero era </a:t>
            </a:r>
            <a:r>
              <a:rPr lang="es-419" sz="1600"/>
              <a:t>difícil</a:t>
            </a:r>
            <a:r>
              <a:rPr lang="es-419" sz="1600"/>
              <a:t> mantener una </a:t>
            </a:r>
            <a:r>
              <a:rPr lang="es-419" sz="1600"/>
              <a:t>conversación</a:t>
            </a:r>
            <a:r>
              <a:rPr lang="es-419" sz="1600"/>
              <a:t>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/>
              <a:t>=&gt;</a:t>
            </a:r>
            <a:r>
              <a:rPr lang="es-419" sz="1600"/>
              <a:t> La </a:t>
            </a:r>
            <a:r>
              <a:rPr lang="es-419" sz="1600"/>
              <a:t>creación</a:t>
            </a:r>
            <a:r>
              <a:rPr lang="es-419" sz="1600"/>
              <a:t> de un </a:t>
            </a:r>
            <a:r>
              <a:rPr lang="es-419" sz="1600"/>
              <a:t>módulo exógeno </a:t>
            </a:r>
            <a:r>
              <a:rPr lang="es-419" sz="1600"/>
              <a:t>de chat, capaz de poder seguir la </a:t>
            </a:r>
            <a:r>
              <a:rPr lang="es-419" sz="1600"/>
              <a:t>conversación</a:t>
            </a:r>
            <a:r>
              <a:rPr lang="es-419" sz="1600"/>
              <a:t> y generar diversos resultados sobre </a:t>
            </a:r>
            <a:r>
              <a:rPr lang="es-419" sz="1600"/>
              <a:t>más</a:t>
            </a:r>
            <a:r>
              <a:rPr lang="es-419" sz="1600"/>
              <a:t> de un </a:t>
            </a:r>
            <a:r>
              <a:rPr lang="es-419" sz="1600"/>
              <a:t>tópico</a:t>
            </a:r>
            <a:r>
              <a:rPr lang="es-419" sz="1600"/>
              <a:t> (</a:t>
            </a:r>
            <a:r>
              <a:rPr lang="es-419" sz="1600"/>
              <a:t>composición</a:t>
            </a:r>
            <a:r>
              <a:rPr lang="es-419" sz="1600"/>
              <a:t> de prompts).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Arquitectura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Pasos futuros</a:t>
            </a:r>
            <a:endParaRPr/>
          </a:p>
        </p:txBody>
      </p:sp>
      <p:sp>
        <p:nvSpPr>
          <p:cNvPr id="299" name="Google Shape;299;p3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Expandir la API actual con más eventos, tanto controlables como no controlables.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Mejorar el algoritmo de ubicación y traslación.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Estandarizar/facilitar el uso de los módulos exógenos.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Expandir el conjunto de misiones que involucren pedidos de usuarios.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/>
          <p:nvPr>
            <p:ph type="title"/>
          </p:nvPr>
        </p:nvSpPr>
        <p:spPr>
          <a:xfrm>
            <a:off x="653800" y="314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Motivaci</a:t>
            </a:r>
            <a:r>
              <a:rPr lang="es-419"/>
              <a:t>ón principal</a:t>
            </a:r>
            <a:r>
              <a:rPr lang="es-419"/>
              <a:t>, el NAO</a:t>
            </a:r>
            <a:endParaRPr/>
          </a:p>
        </p:txBody>
      </p:sp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500" y="1482650"/>
            <a:ext cx="2280359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0253" y="910925"/>
            <a:ext cx="2339550" cy="23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6301" y="1090775"/>
            <a:ext cx="11620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5434" y="3333250"/>
            <a:ext cx="2382338" cy="15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0451" y="2979550"/>
            <a:ext cx="1759150" cy="17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9925" y="1090775"/>
            <a:ext cx="1553148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Cuáles son nuestros objetivos?</a:t>
            </a:r>
            <a:endParaRPr/>
          </a:p>
        </p:txBody>
      </p:sp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819150" y="2022075"/>
            <a:ext cx="7505700" cy="23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419" sz="1600"/>
              <a:t>Desarrollar una capa híbrida (Interfaz) que nos permita p</a:t>
            </a:r>
            <a:r>
              <a:rPr lang="es-419" sz="1600"/>
              <a:t>oder generar misiones que puedan ser resueltas con el NAO.</a:t>
            </a:r>
            <a:endParaRPr sz="1600"/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419" sz="1600"/>
              <a:t>Llevar esto a la práctica generando una misión de servicialidad (Guia en algun evento o recepcionista del laboratorio)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Que sabe hacer el Nao de forma nativa?</a:t>
            </a:r>
            <a:endParaRPr/>
          </a:p>
        </p:txBody>
      </p:sp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✅ Caminar.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/>
              <a:t>✅ Hablar (Text to speech).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/>
              <a:t>✅ Detectar pelotas rojas.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/>
              <a:t>✅ Detectar humanos y rostros.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600"/>
              <a:t>✅ Transicionar entre diversas posiciones.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/>
          <p:nvPr/>
        </p:nvSpPr>
        <p:spPr>
          <a:xfrm flipH="1">
            <a:off x="156525" y="1096000"/>
            <a:ext cx="4149300" cy="2022600"/>
          </a:xfrm>
          <a:prstGeom prst="cloudCallout">
            <a:avLst>
              <a:gd fmla="val -20833" name="adj1"/>
              <a:gd fmla="val 62500" name="adj2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/>
          <p:nvPr>
            <p:ph type="title"/>
          </p:nvPr>
        </p:nvSpPr>
        <p:spPr>
          <a:xfrm>
            <a:off x="819150" y="3321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Ubicarse al Nao en el espacio</a:t>
            </a:r>
            <a:endParaRPr/>
          </a:p>
        </p:txBody>
      </p:sp>
      <p:grpSp>
        <p:nvGrpSpPr>
          <p:cNvPr id="163" name="Google Shape;163;p18"/>
          <p:cNvGrpSpPr/>
          <p:nvPr/>
        </p:nvGrpSpPr>
        <p:grpSpPr>
          <a:xfrm>
            <a:off x="3294101" y="2389210"/>
            <a:ext cx="3186779" cy="2377694"/>
            <a:chOff x="921875" y="1852775"/>
            <a:chExt cx="2705475" cy="2044624"/>
          </a:xfrm>
        </p:grpSpPr>
        <p:pic>
          <p:nvPicPr>
            <p:cNvPr id="164" name="Google Shape;16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1582725" y="1852775"/>
              <a:ext cx="2044624" cy="2044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18"/>
            <p:cNvSpPr/>
            <p:nvPr/>
          </p:nvSpPr>
          <p:spPr>
            <a:xfrm>
              <a:off x="2922750" y="2596550"/>
              <a:ext cx="404400" cy="7830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709275" y="2283400"/>
              <a:ext cx="469800" cy="1043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" name="Google Shape;16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1875" y="2122363"/>
              <a:ext cx="1257200" cy="12571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8"/>
          <p:cNvGrpSpPr/>
          <p:nvPr/>
        </p:nvGrpSpPr>
        <p:grpSpPr>
          <a:xfrm>
            <a:off x="6180620" y="1820175"/>
            <a:ext cx="1248064" cy="3111949"/>
            <a:chOff x="5541270" y="1715800"/>
            <a:chExt cx="1248064" cy="3111949"/>
          </a:xfrm>
        </p:grpSpPr>
        <p:pic>
          <p:nvPicPr>
            <p:cNvPr id="169" name="Google Shape;16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1272" y="3445521"/>
              <a:ext cx="1248056" cy="1382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41270" y="1715800"/>
              <a:ext cx="1248064" cy="13822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18"/>
          <p:cNvSpPr txBox="1"/>
          <p:nvPr/>
        </p:nvSpPr>
        <p:spPr>
          <a:xfrm>
            <a:off x="6247850" y="1584488"/>
            <a:ext cx="11136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(10, 0)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6247850" y="3315688"/>
            <a:ext cx="11136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(10, 10)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9850" y="1450113"/>
            <a:ext cx="2042650" cy="13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/>
          <p:nvPr/>
        </p:nvSpPr>
        <p:spPr>
          <a:xfrm flipH="1">
            <a:off x="156525" y="1096013"/>
            <a:ext cx="4149300" cy="2022600"/>
          </a:xfrm>
          <a:prstGeom prst="cloudCallout">
            <a:avLst>
              <a:gd fmla="val -20833" name="adj1"/>
              <a:gd fmla="val 62500" name="adj2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1704875" y="1919063"/>
            <a:ext cx="11136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4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(5, 5)</a:t>
            </a:r>
            <a:endParaRPr b="1" sz="34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Modelado del habla del NAO</a:t>
            </a:r>
            <a:endParaRPr/>
          </a:p>
        </p:txBody>
      </p:sp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819150" y="1947200"/>
            <a:ext cx="7505700" cy="24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❌No podemos modelar un sistema de charla entero porque es incompatible con los problemas de síntesis (por la cantidad de eventos que pueden suceder) y ademas puede hacer la charla menos dinámica.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/>
              <a:t>✅</a:t>
            </a:r>
            <a:r>
              <a:rPr lang="es-419" sz="1400"/>
              <a:t>Por lo tanto decidimos que la charla suceda por fuera del controlador, en un proceso paralelo.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/>
              <a:t>=&gt; Tres eventos son necesarios: Habilitar/Deshabilitar la charla y la petición del usuario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/>
              <a:t>✅ Es un modelo muy simple que escala únicamente con las acciones que los usuarios le podrían pedir al sistema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400"/>
              <a:t>❌ Este modelo no permite repreguntas por parte del sistema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819150" y="497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Controlador para peticiones de posiciones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 rotWithShape="1">
          <a:blip r:embed="rId3">
            <a:alphaModFix/>
          </a:blip>
          <a:srcRect b="0" l="960" r="0" t="1234"/>
          <a:stretch/>
        </p:blipFill>
        <p:spPr>
          <a:xfrm>
            <a:off x="1177800" y="1494025"/>
            <a:ext cx="6854852" cy="33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819150" y="634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Arquitectura del NAO</a:t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925" y="1184600"/>
            <a:ext cx="6691100" cy="36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